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22" r:id="rId3"/>
    <p:sldId id="323" r:id="rId4"/>
    <p:sldId id="332" r:id="rId5"/>
    <p:sldId id="333" r:id="rId6"/>
    <p:sldId id="334" r:id="rId7"/>
    <p:sldId id="335" r:id="rId8"/>
    <p:sldId id="336" r:id="rId9"/>
    <p:sldId id="337" r:id="rId10"/>
    <p:sldId id="338" r:id="rId11"/>
    <p:sldId id="339" r:id="rId12"/>
    <p:sldId id="340" r:id="rId13"/>
    <p:sldId id="329"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00"/>
    <a:srgbClr val="CC9900"/>
    <a:srgbClr val="66FF33"/>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5" autoAdjust="0"/>
    <p:restoredTop sz="94291" autoAdjust="0"/>
  </p:normalViewPr>
  <p:slideViewPr>
    <p:cSldViewPr>
      <p:cViewPr varScale="1">
        <p:scale>
          <a:sx n="91" d="100"/>
          <a:sy n="91" d="100"/>
        </p:scale>
        <p:origin x="-1302" y="-11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49F9B3C-CC67-4FB0-B743-3E279AEE8763}" type="datetimeFigureOut">
              <a:rPr lang="en-US" smtClean="0"/>
              <a:pPr/>
              <a:t>29-07-22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49F9B3C-CC67-4FB0-B743-3E279AEE8763}" type="datetimeFigureOut">
              <a:rPr lang="en-US" smtClean="0"/>
              <a:pPr/>
              <a:t>29-07-22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49F9B3C-CC67-4FB0-B743-3E279AEE8763}" type="datetimeFigureOut">
              <a:rPr lang="en-US" smtClean="0"/>
              <a:pPr/>
              <a:t>29-07-22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49F9B3C-CC67-4FB0-B743-3E279AEE8763}" type="datetimeFigureOut">
              <a:rPr lang="en-US" smtClean="0"/>
              <a:pPr/>
              <a:t>29-07-22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49F9B3C-CC67-4FB0-B743-3E279AEE8763}" type="datetimeFigureOut">
              <a:rPr lang="en-US" smtClean="0"/>
              <a:pPr/>
              <a:t>29-07-22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49F9B3C-CC67-4FB0-B743-3E279AEE8763}" type="datetimeFigureOut">
              <a:rPr lang="en-US" smtClean="0"/>
              <a:pPr/>
              <a:t>29-07-22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9F9B3C-CC67-4FB0-B743-3E279AEE8763}" type="datetimeFigureOut">
              <a:rPr lang="en-US" smtClean="0"/>
              <a:pPr/>
              <a:t>29-07-22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49F9B3C-CC67-4FB0-B743-3E279AEE8763}" type="datetimeFigureOut">
              <a:rPr lang="en-US" smtClean="0"/>
              <a:pPr/>
              <a:t>29-07-22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49F9B3C-CC67-4FB0-B743-3E279AEE8763}" type="datetimeFigureOut">
              <a:rPr lang="en-US" smtClean="0"/>
              <a:pPr/>
              <a:t>29-07-22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49F9B3C-CC67-4FB0-B743-3E279AEE8763}" type="datetimeFigureOut">
              <a:rPr lang="en-US" smtClean="0"/>
              <a:pPr/>
              <a:t>29-07-22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49F9B3C-CC67-4FB0-B743-3E279AEE8763}" type="datetimeFigureOut">
              <a:rPr lang="en-US" smtClean="0"/>
              <a:pPr/>
              <a:t>29-07-22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alphaModFix amt="83000"/>
            <a:lum/>
          </a:blip>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9F9B3C-CC67-4FB0-B743-3E279AEE8763}" type="datetimeFigureOut">
              <a:rPr lang="en-US" smtClean="0"/>
              <a:pPr/>
              <a:t>29-07-22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F18EC7C-0D21-46D7-810E-B6A6025F196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AutoShape 2" descr="Career Guidance and placement cell, SGGSJ Govt. College, Paonta Sahib -  Home | Faceboo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6" name="Picture 6"/>
          <p:cNvPicPr>
            <a:picLocks noChangeAspect="1" noChangeArrowheads="1"/>
          </p:cNvPicPr>
          <p:nvPr/>
        </p:nvPicPr>
        <p:blipFill>
          <a:blip r:embed="rId2" cstate="print"/>
          <a:srcRect/>
          <a:stretch>
            <a:fillRect/>
          </a:stretch>
        </p:blipFill>
        <p:spPr bwMode="auto">
          <a:xfrm>
            <a:off x="228600" y="4572000"/>
            <a:ext cx="8534400" cy="2047875"/>
          </a:xfrm>
          <a:prstGeom prst="rect">
            <a:avLst/>
          </a:prstGeom>
          <a:noFill/>
          <a:ln w="9525">
            <a:noFill/>
            <a:miter lim="800000"/>
            <a:headEnd/>
            <a:tailEnd/>
          </a:ln>
          <a:effectLst/>
        </p:spPr>
      </p:pic>
      <p:sp>
        <p:nvSpPr>
          <p:cNvPr id="7" name="Rectangle 6"/>
          <p:cNvSpPr/>
          <p:nvPr/>
        </p:nvSpPr>
        <p:spPr>
          <a:xfrm>
            <a:off x="534244" y="5132368"/>
            <a:ext cx="7923956" cy="954107"/>
          </a:xfrm>
          <a:prstGeom prst="rect">
            <a:avLst/>
          </a:prstGeom>
        </p:spPr>
        <p:txBody>
          <a:bodyPr wrap="square">
            <a:spAutoFit/>
          </a:bodyPr>
          <a:lstStyle/>
          <a:p>
            <a:pPr algn="ctr"/>
            <a:r>
              <a:rPr lang="en-US" sz="2800" dirty="0">
                <a:solidFill>
                  <a:srgbClr val="002060"/>
                </a:solidFill>
                <a:latin typeface="Berlin Sans FB Demi" pitchFamily="34" charset="0"/>
              </a:rPr>
              <a:t> SHRI GURU GOBIND SINGH JI GOVT. COLLEGE, </a:t>
            </a:r>
          </a:p>
          <a:p>
            <a:pPr algn="ctr"/>
            <a:r>
              <a:rPr lang="en-US" sz="2800" dirty="0">
                <a:solidFill>
                  <a:srgbClr val="002060"/>
                </a:solidFill>
                <a:latin typeface="Berlin Sans FB Demi" pitchFamily="34" charset="0"/>
              </a:rPr>
              <a:t>PAONTA SAHIB, SIRMOUR (H.P) </a:t>
            </a:r>
          </a:p>
        </p:txBody>
      </p:sp>
      <p:pic>
        <p:nvPicPr>
          <p:cNvPr id="8" name="Picture 11"/>
          <p:cNvPicPr>
            <a:picLocks noChangeAspect="1" noChangeArrowheads="1"/>
          </p:cNvPicPr>
          <p:nvPr/>
        </p:nvPicPr>
        <p:blipFill>
          <a:blip r:embed="rId3" cstate="print"/>
          <a:srcRect/>
          <a:stretch>
            <a:fillRect/>
          </a:stretch>
        </p:blipFill>
        <p:spPr bwMode="auto">
          <a:xfrm>
            <a:off x="152400" y="228600"/>
            <a:ext cx="8610600" cy="2590800"/>
          </a:xfrm>
          <a:prstGeom prst="rect">
            <a:avLst/>
          </a:prstGeom>
          <a:noFill/>
          <a:ln w="9525">
            <a:noFill/>
            <a:miter lim="800000"/>
            <a:headEnd/>
            <a:tailEnd/>
          </a:ln>
          <a:effectLst/>
        </p:spPr>
      </p:pic>
      <p:pic>
        <p:nvPicPr>
          <p:cNvPr id="1026" name="Picture 2"/>
          <p:cNvPicPr>
            <a:picLocks noChangeAspect="1" noChangeArrowheads="1"/>
          </p:cNvPicPr>
          <p:nvPr/>
        </p:nvPicPr>
        <p:blipFill>
          <a:blip r:embed="rId4" cstate="print"/>
          <a:srcRect/>
          <a:stretch>
            <a:fillRect/>
          </a:stretch>
        </p:blipFill>
        <p:spPr bwMode="auto">
          <a:xfrm>
            <a:off x="2895600" y="304800"/>
            <a:ext cx="3200400" cy="2514600"/>
          </a:xfrm>
          <a:prstGeom prst="rect">
            <a:avLst/>
          </a:prstGeom>
          <a:noFill/>
          <a:ln w="9525">
            <a:noFill/>
            <a:miter lim="800000"/>
            <a:headEnd/>
            <a:tailEnd/>
          </a:ln>
          <a:effectLst/>
        </p:spPr>
      </p:pic>
      <p:pic>
        <p:nvPicPr>
          <p:cNvPr id="1027" name="Picture 3"/>
          <p:cNvPicPr>
            <a:picLocks noChangeAspect="1" noChangeArrowheads="1"/>
          </p:cNvPicPr>
          <p:nvPr/>
        </p:nvPicPr>
        <p:blipFill>
          <a:blip r:embed="rId5" cstate="print"/>
          <a:srcRect/>
          <a:stretch>
            <a:fillRect/>
          </a:stretch>
        </p:blipFill>
        <p:spPr bwMode="auto">
          <a:xfrm>
            <a:off x="2057400" y="2819400"/>
            <a:ext cx="4724400" cy="1755457"/>
          </a:xfrm>
          <a:prstGeom prst="rect">
            <a:avLst/>
          </a:prstGeom>
          <a:noFill/>
          <a:ln w="9525">
            <a:noFill/>
            <a:miter lim="800000"/>
            <a:headEnd/>
            <a:tailEnd/>
          </a:ln>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60E95BBC-88AB-4916-A4F0-4E668D8005FC}"/>
              </a:ext>
            </a:extLst>
          </p:cNvPr>
          <p:cNvSpPr/>
          <p:nvPr/>
        </p:nvSpPr>
        <p:spPr>
          <a:xfrm>
            <a:off x="4343400" y="196870"/>
            <a:ext cx="4572000" cy="6555641"/>
          </a:xfrm>
          <a:prstGeom prst="rect">
            <a:avLst/>
          </a:prstGeom>
        </p:spPr>
        <p:txBody>
          <a:bodyPr wrap="square">
            <a:spAutoFit/>
          </a:bodyPr>
          <a:lstStyle/>
          <a:p>
            <a:pPr algn="ctr"/>
            <a:r>
              <a:rPr lang="en-US" sz="4800" b="1" dirty="0">
                <a:solidFill>
                  <a:srgbClr val="7030A0"/>
                </a:solidFill>
              </a:rPr>
              <a:t>B.A. 2nd YEAR</a:t>
            </a:r>
            <a:endParaRPr lang="en-US" sz="3600" b="1" dirty="0">
              <a:solidFill>
                <a:srgbClr val="7030A0"/>
              </a:solidFill>
            </a:endParaRPr>
          </a:p>
          <a:p>
            <a:pPr algn="ctr"/>
            <a:endParaRPr lang="en-US" sz="4000" b="1" dirty="0">
              <a:solidFill>
                <a:srgbClr val="FF0000"/>
              </a:solidFill>
            </a:endParaRPr>
          </a:p>
          <a:p>
            <a:pPr algn="ctr"/>
            <a:r>
              <a:rPr lang="en-US" sz="4000" b="1" dirty="0">
                <a:solidFill>
                  <a:srgbClr val="FF0000"/>
                </a:solidFill>
              </a:rPr>
              <a:t>COURSE NAME: SPORTS MEDICINE PHYSIOTHERAPY AND REHABILITATION</a:t>
            </a:r>
          </a:p>
          <a:p>
            <a:pPr algn="ctr"/>
            <a:endParaRPr lang="en-US" sz="3600" b="1" dirty="0">
              <a:solidFill>
                <a:srgbClr val="FF0000"/>
              </a:solidFill>
            </a:endParaRPr>
          </a:p>
          <a:p>
            <a:pPr algn="ctr"/>
            <a:r>
              <a:rPr lang="en-US" sz="4800" b="1" dirty="0">
                <a:solidFill>
                  <a:srgbClr val="002060"/>
                </a:solidFill>
              </a:rPr>
              <a:t>COURSE CODE: PED203TH </a:t>
            </a:r>
          </a:p>
        </p:txBody>
      </p:sp>
      <p:pic>
        <p:nvPicPr>
          <p:cNvPr id="2050" name="Picture 2"/>
          <p:cNvPicPr>
            <a:picLocks noChangeAspect="1" noChangeArrowheads="1"/>
          </p:cNvPicPr>
          <p:nvPr/>
        </p:nvPicPr>
        <p:blipFill>
          <a:blip r:embed="rId2" cstate="print"/>
          <a:srcRect/>
          <a:stretch>
            <a:fillRect/>
          </a:stretch>
        </p:blipFill>
        <p:spPr bwMode="auto">
          <a:xfrm>
            <a:off x="0" y="1"/>
            <a:ext cx="4343400" cy="6858000"/>
          </a:xfrm>
          <a:prstGeom prst="rect">
            <a:avLst/>
          </a:prstGeom>
          <a:noFill/>
          <a:ln w="9525">
            <a:noFill/>
            <a:miter lim="800000"/>
            <a:headEnd/>
            <a:tailEnd/>
          </a:ln>
          <a:effectLst/>
        </p:spPr>
      </p:pic>
    </p:spTree>
    <p:extLst>
      <p:ext uri="{BB962C8B-B14F-4D97-AF65-F5344CB8AC3E}">
        <p14:creationId xmlns="" xmlns:p14="http://schemas.microsoft.com/office/powerpoint/2010/main" val="24768796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 xmlns:a16="http://schemas.microsoft.com/office/drawing/2014/main" id="{58407AEE-87E5-4259-B378-DA80629601FD}"/>
              </a:ext>
            </a:extLst>
          </p:cNvPr>
          <p:cNvPicPr>
            <a:picLocks noChangeAspect="1"/>
          </p:cNvPicPr>
          <p:nvPr/>
        </p:nvPicPr>
        <p:blipFill>
          <a:blip r:embed="rId2" cstate="print"/>
          <a:stretch>
            <a:fillRect/>
          </a:stretch>
        </p:blipFill>
        <p:spPr>
          <a:xfrm>
            <a:off x="312207" y="270164"/>
            <a:ext cx="8519583" cy="6019800"/>
          </a:xfrm>
          <a:prstGeom prst="rect">
            <a:avLst/>
          </a:prstGeom>
        </p:spPr>
      </p:pic>
      <p:sp>
        <p:nvSpPr>
          <p:cNvPr id="5" name="Rectangle 4">
            <a:extLst>
              <a:ext uri="{FF2B5EF4-FFF2-40B4-BE49-F238E27FC236}">
                <a16:creationId xmlns="" xmlns:a16="http://schemas.microsoft.com/office/drawing/2014/main" id="{C33DFDED-B469-4BA0-ABCE-B3D8108EB3C4}"/>
              </a:ext>
            </a:extLst>
          </p:cNvPr>
          <p:cNvSpPr/>
          <p:nvPr/>
        </p:nvSpPr>
        <p:spPr>
          <a:xfrm>
            <a:off x="685800" y="1365409"/>
            <a:ext cx="7619999" cy="2215991"/>
          </a:xfrm>
          <a:prstGeom prst="rect">
            <a:avLst/>
          </a:prstGeom>
        </p:spPr>
        <p:txBody>
          <a:bodyPr wrap="square">
            <a:spAutoFit/>
          </a:bodyPr>
          <a:lstStyle/>
          <a:p>
            <a:pPr algn="ctr"/>
            <a:r>
              <a:rPr lang="en-US" sz="13800" b="1" dirty="0" smtClean="0">
                <a:solidFill>
                  <a:srgbClr val="FF0000"/>
                </a:solidFill>
              </a:rPr>
              <a:t>FIRST AID</a:t>
            </a:r>
            <a:endParaRPr lang="en-US" sz="1600" b="1" dirty="0">
              <a:solidFill>
                <a:srgbClr val="FF000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F707C6A-24DD-4FB6-B4C2-21AF6A10B5F1}"/>
              </a:ext>
            </a:extLst>
          </p:cNvPr>
          <p:cNvSpPr>
            <a:spLocks noGrp="1"/>
          </p:cNvSpPr>
          <p:nvPr>
            <p:ph type="title"/>
          </p:nvPr>
        </p:nvSpPr>
        <p:spPr/>
        <p:style>
          <a:lnRef idx="2">
            <a:schemeClr val="dk1">
              <a:shade val="50000"/>
            </a:schemeClr>
          </a:lnRef>
          <a:fillRef idx="1">
            <a:schemeClr val="dk1"/>
          </a:fillRef>
          <a:effectRef idx="0">
            <a:schemeClr val="dk1"/>
          </a:effectRef>
          <a:fontRef idx="minor">
            <a:schemeClr val="lt1"/>
          </a:fontRef>
        </p:style>
        <p:txBody>
          <a:bodyPr/>
          <a:lstStyle/>
          <a:p>
            <a:r>
              <a:rPr lang="en-US" b="1" dirty="0">
                <a:solidFill>
                  <a:srgbClr val="FF0000"/>
                </a:solidFill>
              </a:rPr>
              <a:t>TOPICS TO BE COVERED</a:t>
            </a:r>
          </a:p>
        </p:txBody>
      </p:sp>
      <p:sp>
        <p:nvSpPr>
          <p:cNvPr id="3" name="Content Placeholder 2">
            <a:extLst>
              <a:ext uri="{FF2B5EF4-FFF2-40B4-BE49-F238E27FC236}">
                <a16:creationId xmlns="" xmlns:a16="http://schemas.microsoft.com/office/drawing/2014/main" id="{5E6D11E5-D21D-4DCB-B446-38F510FCDE25}"/>
              </a:ext>
            </a:extLst>
          </p:cNvPr>
          <p:cNvSpPr>
            <a:spLocks noGrp="1"/>
          </p:cNvSpPr>
          <p:nvPr>
            <p:ph idx="1"/>
          </p:nvPr>
        </p:nvSpPr>
        <p:spPr>
          <a:xfrm>
            <a:off x="457200" y="2286000"/>
            <a:ext cx="8229600" cy="3840163"/>
          </a:xfrm>
        </p:spPr>
        <p:txBody>
          <a:bodyPr/>
          <a:lstStyle/>
          <a:p>
            <a:r>
              <a:rPr lang="en-US" b="1" dirty="0">
                <a:solidFill>
                  <a:srgbClr val="FF0000"/>
                </a:solidFill>
              </a:rPr>
              <a:t>MEANING OF SPORTS MEDICINE</a:t>
            </a:r>
          </a:p>
          <a:p>
            <a:r>
              <a:rPr lang="en-US" b="1" dirty="0" smtClean="0"/>
              <a:t>MEANING OF FIRST </a:t>
            </a:r>
            <a:r>
              <a:rPr lang="en-US" b="1" dirty="0" smtClean="0"/>
              <a:t>AID</a:t>
            </a:r>
          </a:p>
          <a:p>
            <a:r>
              <a:rPr lang="en-US" b="1" dirty="0" smtClean="0"/>
              <a:t>DEFINITION</a:t>
            </a:r>
          </a:p>
          <a:p>
            <a:r>
              <a:rPr lang="en-US" b="1" dirty="0" smtClean="0"/>
              <a:t>BASIC PRINCIPLES OF FIRST </a:t>
            </a:r>
            <a:r>
              <a:rPr lang="en-US" b="1" dirty="0" smtClean="0"/>
              <a:t>AID</a:t>
            </a:r>
          </a:p>
          <a:p>
            <a:r>
              <a:rPr lang="en-US" b="1" dirty="0" smtClean="0"/>
              <a:t>MAIN  PRINCIPLES OF FIRST AID</a:t>
            </a:r>
            <a:endParaRPr lang="en-US" b="1" dirty="0" smtClean="0"/>
          </a:p>
          <a:p>
            <a:endParaRPr lang="en-US" b="1" dirty="0" smtClean="0"/>
          </a:p>
          <a:p>
            <a:endParaRPr lang="en-US" b="1" dirty="0">
              <a:solidFill>
                <a:srgbClr val="FF0000"/>
              </a:solidFill>
            </a:endParaRPr>
          </a:p>
        </p:txBody>
      </p:sp>
    </p:spTree>
    <p:extLst>
      <p:ext uri="{BB962C8B-B14F-4D97-AF65-F5344CB8AC3E}">
        <p14:creationId xmlns="" xmlns:p14="http://schemas.microsoft.com/office/powerpoint/2010/main" val="18246415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FBF8BD6-687B-4E9B-9FEC-28F653318DCC}"/>
              </a:ext>
            </a:extLst>
          </p:cNvPr>
          <p:cNvSpPr>
            <a:spLocks noGrp="1"/>
          </p:cNvSpPr>
          <p:nvPr>
            <p:ph type="title"/>
          </p:nvPr>
        </p:nvSpPr>
        <p:spPr/>
        <p:style>
          <a:lnRef idx="2">
            <a:schemeClr val="dk1">
              <a:shade val="50000"/>
            </a:schemeClr>
          </a:lnRef>
          <a:fillRef idx="1">
            <a:schemeClr val="dk1"/>
          </a:fillRef>
          <a:effectRef idx="0">
            <a:schemeClr val="dk1"/>
          </a:effectRef>
          <a:fontRef idx="minor">
            <a:schemeClr val="lt1"/>
          </a:fontRef>
        </p:style>
        <p:txBody>
          <a:bodyPr>
            <a:noAutofit/>
          </a:bodyPr>
          <a:lstStyle/>
          <a:p>
            <a:r>
              <a:rPr lang="en-US" b="1" dirty="0">
                <a:solidFill>
                  <a:srgbClr val="FF0000"/>
                </a:solidFill>
              </a:rPr>
              <a:t>MEANING OF SPORTS MEDICINE</a:t>
            </a:r>
          </a:p>
        </p:txBody>
      </p:sp>
      <p:sp>
        <p:nvSpPr>
          <p:cNvPr id="3" name="Content Placeholder 2">
            <a:extLst>
              <a:ext uri="{FF2B5EF4-FFF2-40B4-BE49-F238E27FC236}">
                <a16:creationId xmlns="" xmlns:a16="http://schemas.microsoft.com/office/drawing/2014/main" id="{88E80F44-5917-4ECB-93E2-98B56E400F1E}"/>
              </a:ext>
            </a:extLst>
          </p:cNvPr>
          <p:cNvSpPr>
            <a:spLocks noGrp="1"/>
          </p:cNvSpPr>
          <p:nvPr>
            <p:ph idx="1"/>
          </p:nvPr>
        </p:nvSpPr>
        <p:spPr>
          <a:xfrm>
            <a:off x="457200" y="1600200"/>
            <a:ext cx="8229600" cy="5181600"/>
          </a:xfrm>
        </p:spPr>
        <p:txBody>
          <a:bodyPr>
            <a:normAutofit/>
          </a:bodyPr>
          <a:lstStyle/>
          <a:p>
            <a:pPr marL="0" indent="0">
              <a:buNone/>
            </a:pPr>
            <a:r>
              <a:rPr lang="en-US" dirty="0"/>
              <a:t>Sports medicine is a branch of medicine that deals with physical fitness and the treatment and prevention of injuries related to sports and exercise. </a:t>
            </a:r>
          </a:p>
          <a:p>
            <a:pPr marL="0" indent="0">
              <a:buNone/>
            </a:pPr>
            <a:r>
              <a:rPr lang="en-US" dirty="0"/>
              <a:t>Sports medicine is not just for professional athletes.</a:t>
            </a:r>
          </a:p>
        </p:txBody>
      </p:sp>
    </p:spTree>
    <p:extLst>
      <p:ext uri="{BB962C8B-B14F-4D97-AF65-F5344CB8AC3E}">
        <p14:creationId xmlns="" xmlns:p14="http://schemas.microsoft.com/office/powerpoint/2010/main" val="35041764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273407A-85AC-43E6-BBD4-F1A47F83CF6F}"/>
              </a:ext>
            </a:extLst>
          </p:cNvPr>
          <p:cNvSpPr>
            <a:spLocks noGrp="1"/>
          </p:cNvSpPr>
          <p:nvPr>
            <p:ph type="title"/>
          </p:nvPr>
        </p:nvSpPr>
        <p:spPr/>
        <p:style>
          <a:lnRef idx="0">
            <a:schemeClr val="accent5"/>
          </a:lnRef>
          <a:fillRef idx="3">
            <a:schemeClr val="accent5"/>
          </a:fillRef>
          <a:effectRef idx="3">
            <a:schemeClr val="accent5"/>
          </a:effectRef>
          <a:fontRef idx="minor">
            <a:schemeClr val="lt1"/>
          </a:fontRef>
        </p:style>
        <p:txBody>
          <a:bodyPr/>
          <a:lstStyle/>
          <a:p>
            <a:r>
              <a:rPr lang="en-US" b="1" dirty="0" smtClean="0"/>
              <a:t>MEANING OF FIRST AID</a:t>
            </a:r>
            <a:endParaRPr lang="en-US" b="1" dirty="0"/>
          </a:p>
        </p:txBody>
      </p:sp>
      <p:sp>
        <p:nvSpPr>
          <p:cNvPr id="3" name="Content Placeholder 2">
            <a:extLst>
              <a:ext uri="{FF2B5EF4-FFF2-40B4-BE49-F238E27FC236}">
                <a16:creationId xmlns="" xmlns:a16="http://schemas.microsoft.com/office/drawing/2014/main" id="{37AAFBA0-FD90-4B1A-93D8-BC2EC94496BD}"/>
              </a:ext>
            </a:extLst>
          </p:cNvPr>
          <p:cNvSpPr>
            <a:spLocks noGrp="1"/>
          </p:cNvSpPr>
          <p:nvPr>
            <p:ph idx="1"/>
          </p:nvPr>
        </p:nvSpPr>
        <p:spPr/>
        <p:txBody>
          <a:bodyPr/>
          <a:lstStyle/>
          <a:p>
            <a:r>
              <a:rPr lang="en-US" dirty="0" smtClean="0"/>
              <a:t>First aid is the first and immediate assistance given to any person with either a minor or serious illness or injury, with care provided to preserve life, prevent the condition from worsening, or to promote recovery.</a:t>
            </a:r>
            <a:endParaRPr lang="en-US" dirty="0"/>
          </a:p>
        </p:txBody>
      </p:sp>
    </p:spTree>
    <p:extLst>
      <p:ext uri="{BB962C8B-B14F-4D97-AF65-F5344CB8AC3E}">
        <p14:creationId xmlns="" xmlns:p14="http://schemas.microsoft.com/office/powerpoint/2010/main" val="539717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2"/>
          </a:lnRef>
          <a:fillRef idx="3">
            <a:schemeClr val="accent2"/>
          </a:fillRef>
          <a:effectRef idx="2">
            <a:schemeClr val="accent2"/>
          </a:effectRef>
          <a:fontRef idx="minor">
            <a:schemeClr val="lt1"/>
          </a:fontRef>
        </p:style>
        <p:txBody>
          <a:bodyPr/>
          <a:lstStyle/>
          <a:p>
            <a:r>
              <a:rPr lang="en-US" b="1" dirty="0" smtClean="0"/>
              <a:t>DEFINITION</a:t>
            </a:r>
            <a:endParaRPr lang="en-US" b="1" dirty="0"/>
          </a:p>
        </p:txBody>
      </p:sp>
      <p:sp>
        <p:nvSpPr>
          <p:cNvPr id="3" name="Content Placeholder 2"/>
          <p:cNvSpPr>
            <a:spLocks noGrp="1"/>
          </p:cNvSpPr>
          <p:nvPr>
            <p:ph idx="1"/>
          </p:nvPr>
        </p:nvSpPr>
        <p:spPr/>
        <p:txBody>
          <a:bodyPr>
            <a:normAutofit fontScale="85000" lnSpcReduction="20000"/>
          </a:bodyPr>
          <a:lstStyle/>
          <a:p>
            <a:r>
              <a:rPr lang="en-US" dirty="0" smtClean="0"/>
              <a:t>When you provide basic medical care to someone experiencing a sudden injury or illness, it’s known as first aid.</a:t>
            </a:r>
          </a:p>
          <a:p>
            <a:r>
              <a:rPr lang="en-US" dirty="0" smtClean="0"/>
              <a:t>In some cases, first aid consists of the initial support provided to someone in the middle of a medical emergency. </a:t>
            </a:r>
          </a:p>
          <a:p>
            <a:r>
              <a:rPr lang="en-US" dirty="0" smtClean="0"/>
              <a:t>This support might help them survive until professional help arrives.</a:t>
            </a:r>
          </a:p>
          <a:p>
            <a:r>
              <a:rPr lang="en-US" dirty="0" smtClean="0"/>
              <a:t>In other cases, first aid consists of the care provided to someone with a minor injury. For example, first aid is often all that’s needed to treat minor burns, cuts, and insect stings.</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0">
            <a:schemeClr val="accent5"/>
          </a:lnRef>
          <a:fillRef idx="3">
            <a:schemeClr val="accent5"/>
          </a:fillRef>
          <a:effectRef idx="3">
            <a:schemeClr val="accent5"/>
          </a:effectRef>
          <a:fontRef idx="minor">
            <a:schemeClr val="lt1"/>
          </a:fontRef>
        </p:style>
        <p:txBody>
          <a:bodyPr/>
          <a:lstStyle/>
          <a:p>
            <a:r>
              <a:rPr lang="en-US" b="1" dirty="0" smtClean="0"/>
              <a:t>BASIC PRINCIPLES OF FIRST AID</a:t>
            </a:r>
            <a:endParaRPr lang="en-US" b="1" dirty="0"/>
          </a:p>
        </p:txBody>
      </p:sp>
      <p:sp>
        <p:nvSpPr>
          <p:cNvPr id="3" name="Content Placeholder 2"/>
          <p:cNvSpPr>
            <a:spLocks noGrp="1"/>
          </p:cNvSpPr>
          <p:nvPr>
            <p:ph idx="1"/>
          </p:nvPr>
        </p:nvSpPr>
        <p:spPr/>
        <p:txBody>
          <a:bodyPr>
            <a:normAutofit fontScale="77500" lnSpcReduction="20000"/>
          </a:bodyPr>
          <a:lstStyle/>
          <a:p>
            <a:pPr algn="just"/>
            <a:r>
              <a:rPr lang="en-US" dirty="0" smtClean="0"/>
              <a:t>ABCs of First </a:t>
            </a:r>
            <a:r>
              <a:rPr lang="en-US" dirty="0" err="1" smtClean="0"/>
              <a:t>AidIf</a:t>
            </a:r>
            <a:r>
              <a:rPr lang="en-US" dirty="0" smtClean="0"/>
              <a:t> someone is unconscious or unresponsive, the basic principle of first aid that you need to know is ABC: airway, breathing, and circulation.</a:t>
            </a:r>
          </a:p>
          <a:p>
            <a:pPr algn="just"/>
            <a:r>
              <a:rPr lang="en-US" dirty="0" smtClean="0"/>
              <a:t>Airway: If someone’s not breathing, the first thing you need to do is clear their airway.</a:t>
            </a:r>
          </a:p>
          <a:p>
            <a:pPr algn="just"/>
            <a:r>
              <a:rPr lang="en-US" dirty="0" smtClean="0"/>
              <a:t>Breathing: If you have cleared a person’s airway but they’re still not breathing, provide rescue breathing.</a:t>
            </a:r>
          </a:p>
          <a:p>
            <a:pPr algn="just"/>
            <a:r>
              <a:rPr lang="en-US" dirty="0" smtClean="0"/>
              <a:t>Circulation: As you are doing rescue breathing, perform chest compressions to keep the person’s blood circulating. If the person is breathing but is not responsive, check their pulse. If their heart has stopped, provide chest compressions.</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2"/>
          </a:lnRef>
          <a:fillRef idx="3">
            <a:schemeClr val="accent2"/>
          </a:fillRef>
          <a:effectRef idx="2">
            <a:schemeClr val="accent2"/>
          </a:effectRef>
          <a:fontRef idx="minor">
            <a:schemeClr val="lt1"/>
          </a:fontRef>
        </p:style>
        <p:txBody>
          <a:bodyPr/>
          <a:lstStyle/>
          <a:p>
            <a:r>
              <a:rPr lang="en-US" b="1" dirty="0" smtClean="0"/>
              <a:t>MAIN  PRINCIPLES OF FIRST AID</a:t>
            </a:r>
            <a:endParaRPr lang="en-US" b="1" dirty="0"/>
          </a:p>
        </p:txBody>
      </p:sp>
      <p:sp>
        <p:nvSpPr>
          <p:cNvPr id="3" name="Content Placeholder 2"/>
          <p:cNvSpPr>
            <a:spLocks noGrp="1"/>
          </p:cNvSpPr>
          <p:nvPr>
            <p:ph idx="1"/>
          </p:nvPr>
        </p:nvSpPr>
        <p:spPr>
          <a:xfrm>
            <a:off x="457200" y="1600200"/>
            <a:ext cx="8229600" cy="5257800"/>
          </a:xfrm>
        </p:spPr>
        <p:txBody>
          <a:bodyPr>
            <a:normAutofit fontScale="70000" lnSpcReduction="20000"/>
          </a:bodyPr>
          <a:lstStyle/>
          <a:p>
            <a:pPr>
              <a:buNone/>
            </a:pPr>
            <a:r>
              <a:rPr lang="en-US" b="1" dirty="0" smtClean="0"/>
              <a:t>PRESERVE LIFE</a:t>
            </a:r>
          </a:p>
          <a:p>
            <a:r>
              <a:rPr lang="en-US" dirty="0" smtClean="0"/>
              <a:t>The first aim of first aid is to preserve life, which involves the key emergency practices to ensure that the casualty isn’t in any mortal danger. Remember though, this includes preserving your own life as you shouldn’t put yourself in danger in order to apply first aid. Its at this stage where you should do a quick risk assessment to check for dangers to the injured person, yourself or bystanders which could cause the situation to escalate. If in doubt, do not attempt to apply first aid and immediately call for a medical professional.</a:t>
            </a:r>
          </a:p>
          <a:p>
            <a:pPr>
              <a:buNone/>
            </a:pPr>
            <a:endParaRPr lang="en-US" b="1" dirty="0" smtClean="0"/>
          </a:p>
          <a:p>
            <a:pPr>
              <a:buNone/>
            </a:pPr>
            <a:r>
              <a:rPr lang="en-US" b="1" dirty="0" smtClean="0"/>
              <a:t>PREVENT DETERIORATION</a:t>
            </a:r>
          </a:p>
          <a:p>
            <a:r>
              <a:rPr lang="en-US" dirty="0" smtClean="0"/>
              <a:t>Once you’ve followed all the steps associated with the first principle, your next priority is to prevent deterioration of the injured person’s condition. Keeping a casualty still to avoid aggravating their injury, or from complicating any unseen issues, is crucial. This helps prevent to further injuries, and clearing the area of any immediate dangers will help you to do so.</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5897563"/>
          </a:xfrm>
        </p:spPr>
        <p:txBody>
          <a:bodyPr>
            <a:normAutofit fontScale="85000" lnSpcReduction="20000"/>
          </a:bodyPr>
          <a:lstStyle/>
          <a:p>
            <a:pPr>
              <a:buNone/>
            </a:pPr>
            <a:r>
              <a:rPr lang="en-US" b="1" dirty="0" smtClean="0"/>
              <a:t>PROMOTE RECOVERY</a:t>
            </a:r>
          </a:p>
          <a:p>
            <a:r>
              <a:rPr lang="en-US" dirty="0" smtClean="0"/>
              <a:t>Finally, there are steps you should follow which will help lessen the amount of time taken for a casualty to recover from an accident and aid in </a:t>
            </a:r>
            <a:r>
              <a:rPr lang="en-US" dirty="0" err="1" smtClean="0"/>
              <a:t>minimising</a:t>
            </a:r>
            <a:r>
              <a:rPr lang="en-US" dirty="0" smtClean="0"/>
              <a:t> lasting damage and scarring. The prime example of this is applying cold water to a burn as soon as possible to lower the chance of long-term scarring and helps speed up the healing process.</a:t>
            </a:r>
          </a:p>
          <a:p>
            <a:pPr>
              <a:buNone/>
            </a:pPr>
            <a:endParaRPr lang="en-US" b="1" dirty="0" smtClean="0"/>
          </a:p>
          <a:p>
            <a:pPr>
              <a:buNone/>
            </a:pPr>
            <a:r>
              <a:rPr lang="en-US" b="1" dirty="0" smtClean="0"/>
              <a:t>TAKING IMMEDIATE ACTION</a:t>
            </a:r>
          </a:p>
          <a:p>
            <a:r>
              <a:rPr lang="en-US" dirty="0" smtClean="0"/>
              <a:t>This is the key to the ‘Preserving Life’ principle – a quick response to an accident can save lives and </a:t>
            </a:r>
            <a:r>
              <a:rPr lang="en-US" dirty="0" err="1" smtClean="0"/>
              <a:t>minimise</a:t>
            </a:r>
            <a:r>
              <a:rPr lang="en-US" dirty="0" smtClean="0"/>
              <a:t> the risk that things get worse. If someone needs help, either from an injury or sickness, you shouldn’t hesitate to help if possible.</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821363"/>
          </a:xfrm>
        </p:spPr>
        <p:txBody>
          <a:bodyPr>
            <a:normAutofit fontScale="85000" lnSpcReduction="20000"/>
          </a:bodyPr>
          <a:lstStyle/>
          <a:p>
            <a:pPr>
              <a:buNone/>
            </a:pPr>
            <a:r>
              <a:rPr lang="en-US" b="1" dirty="0" smtClean="0"/>
              <a:t>CALMING DOWN THE SITUATION</a:t>
            </a:r>
          </a:p>
          <a:p>
            <a:r>
              <a:rPr lang="en-US" dirty="0" smtClean="0"/>
              <a:t>First aiders should be able to remain calm under pressure and help reduce the overall stress levels of the injured person as well as other people who may be concerned. Reassurance can provide more support that you might expect in an emergency situation and help people make the right decisions.</a:t>
            </a:r>
          </a:p>
          <a:p>
            <a:pPr>
              <a:buNone/>
            </a:pPr>
            <a:endParaRPr lang="en-US" b="1" dirty="0" smtClean="0"/>
          </a:p>
          <a:p>
            <a:pPr>
              <a:buNone/>
            </a:pPr>
            <a:r>
              <a:rPr lang="en-US" b="1" dirty="0" smtClean="0"/>
              <a:t>Calling for medical assistance</a:t>
            </a:r>
          </a:p>
          <a:p>
            <a:r>
              <a:rPr lang="en-US" dirty="0" smtClean="0"/>
              <a:t>Make sure to get a hold of the emergency services by calling 999 as soon as possible, either by calling directly yourself or asking a bystander to do so if you’re preoccupied handing the injury. This will ensure that a medical professional arrives quickly to handle the situation in a more comprehensive manner and provide more specialist treatment.</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821363"/>
          </a:xfrm>
        </p:spPr>
        <p:txBody>
          <a:bodyPr>
            <a:normAutofit fontScale="92500" lnSpcReduction="10000"/>
          </a:bodyPr>
          <a:lstStyle/>
          <a:p>
            <a:pPr>
              <a:buNone/>
            </a:pPr>
            <a:r>
              <a:rPr lang="en-US" b="1" dirty="0" smtClean="0"/>
              <a:t>APPLY THE RELEVANT TREATMENT</a:t>
            </a:r>
          </a:p>
          <a:p>
            <a:r>
              <a:rPr lang="en-US" dirty="0" smtClean="0"/>
              <a:t>Before a medical professional does arrive, you will need to apply first aid treatments in order to </a:t>
            </a:r>
            <a:r>
              <a:rPr lang="en-US" dirty="0" err="1" smtClean="0"/>
              <a:t>stabilise</a:t>
            </a:r>
            <a:r>
              <a:rPr lang="en-US" dirty="0" smtClean="0"/>
              <a:t> the condition of the injured person. This comes under the ‘preserve life’ banner, and follows this flow of procedures:</a:t>
            </a:r>
          </a:p>
          <a:p>
            <a:pPr lvl="1"/>
            <a:r>
              <a:rPr lang="en-US" dirty="0" smtClean="0"/>
              <a:t>Check for consciousness</a:t>
            </a:r>
          </a:p>
          <a:p>
            <a:pPr lvl="1"/>
            <a:r>
              <a:rPr lang="en-US" dirty="0" smtClean="0"/>
              <a:t>Open the airway</a:t>
            </a:r>
          </a:p>
          <a:p>
            <a:pPr lvl="1"/>
            <a:r>
              <a:rPr lang="en-US" dirty="0" smtClean="0"/>
              <a:t>Check for breathing </a:t>
            </a:r>
          </a:p>
          <a:p>
            <a:pPr lvl="1"/>
            <a:r>
              <a:rPr lang="en-US" dirty="0" smtClean="0"/>
              <a:t>Follow airway, breathing, of resuscitation, administer CPR if needed</a:t>
            </a:r>
          </a:p>
          <a:p>
            <a:pPr lvl="1"/>
            <a:r>
              <a:rPr lang="en-US" dirty="0" smtClean="0"/>
              <a:t>Check for </a:t>
            </a:r>
            <a:r>
              <a:rPr lang="en-US" dirty="0" err="1" smtClean="0"/>
              <a:t>circulationCheck</a:t>
            </a:r>
            <a:r>
              <a:rPr lang="en-US" dirty="0" smtClean="0"/>
              <a:t> for bleeding, controlling any major bleeding</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 xmlns:a16="http://schemas.microsoft.com/office/drawing/2014/main" id="{685F405C-4A39-4C87-9E56-4B8665AB4513}"/>
              </a:ext>
            </a:extLst>
          </p:cNvPr>
          <p:cNvPicPr>
            <a:picLocks noChangeAspect="1"/>
          </p:cNvPicPr>
          <p:nvPr/>
        </p:nvPicPr>
        <p:blipFill>
          <a:blip r:embed="rId2" cstate="print"/>
          <a:stretch>
            <a:fillRect/>
          </a:stretch>
        </p:blipFill>
        <p:spPr>
          <a:xfrm>
            <a:off x="1219200" y="990600"/>
            <a:ext cx="6324600" cy="4876800"/>
          </a:xfrm>
          <a:prstGeom prst="rect">
            <a:avLst/>
          </a:prstGeom>
        </p:spPr>
      </p:pic>
    </p:spTree>
    <p:extLst>
      <p:ext uri="{BB962C8B-B14F-4D97-AF65-F5344CB8AC3E}">
        <p14:creationId xmlns="" xmlns:p14="http://schemas.microsoft.com/office/powerpoint/2010/main" val="6093560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798</TotalTime>
  <Words>640</Words>
  <Application>Microsoft Office PowerPoint</Application>
  <PresentationFormat>On-screen Show (4:3)</PresentationFormat>
  <Paragraphs>52</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Slide 1</vt:lpstr>
      <vt:lpstr>Slide 2</vt:lpstr>
      <vt:lpstr>Slide 3</vt:lpstr>
      <vt:lpstr>TOPICS TO BE COVERED</vt:lpstr>
      <vt:lpstr>MEANING OF SPORTS MEDICINE</vt:lpstr>
      <vt:lpstr>MEANING OF FIRST AID</vt:lpstr>
      <vt:lpstr>DEFINITION</vt:lpstr>
      <vt:lpstr>BASIC PRINCIPLES OF FIRST AID</vt:lpstr>
      <vt:lpstr>MAIN  PRINCIPLES OF FIRST AID</vt:lpstr>
      <vt:lpstr>Slide 10</vt:lpstr>
      <vt:lpstr>Slide 11</vt:lpstr>
      <vt:lpstr>Slide 12</vt:lpstr>
      <vt:lpstr>Slide 13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jj</dc:creator>
  <cp:lastModifiedBy>Jagjot Singh</cp:lastModifiedBy>
  <cp:revision>115</cp:revision>
  <dcterms:created xsi:type="dcterms:W3CDTF">2022-07-21T00:29:04Z</dcterms:created>
  <dcterms:modified xsi:type="dcterms:W3CDTF">2022-07-29T11:45:18Z</dcterms:modified>
</cp:coreProperties>
</file>